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62" r:id="rId6"/>
    <p:sldId id="261" r:id="rId7"/>
  </p:sldIdLst>
  <p:sldSz cx="9144000" cy="5143500" type="screen16x9"/>
  <p:notesSz cx="6858000" cy="9144000"/>
  <p:embeddedFontLst>
    <p:embeddedFont>
      <p:font typeface="Cinzel" panose="020B0604020202020204" charset="0"/>
      <p:regular r:id="rId9"/>
      <p:bold r:id="rId10"/>
    </p:embeddedFont>
    <p:embeddedFont>
      <p:font typeface="Nuni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4B5FC-BA9E-4BE6-9EB4-77608F0B040F}">
  <a:tblStyle styleId="{D004B5FC-BA9E-4BE6-9EB4-77608F0B04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327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05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43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59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12" name="Google Shape;12;p2"/>
            <p:cNvSpPr/>
            <p:nvPr/>
          </p:nvSpPr>
          <p:spPr>
            <a:xfrm>
              <a:off x="8038877" y="2695186"/>
              <a:ext cx="176880" cy="176880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19677" y="2243136"/>
              <a:ext cx="176880" cy="176880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04502" y="2518286"/>
              <a:ext cx="176880" cy="176880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24402" y="3080061"/>
              <a:ext cx="176880" cy="176880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2350" y="84605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4788" y="75460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4000" y="90700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197675" y="302330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78050" y="223600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3833256" y="1003475"/>
            <a:ext cx="1477497" cy="1477497"/>
            <a:chOff x="4153500" y="1859750"/>
            <a:chExt cx="991875" cy="991875"/>
          </a:xfrm>
        </p:grpSpPr>
        <p:sp>
          <p:nvSpPr>
            <p:cNvPr id="35" name="Google Shape;35;p2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name="adj" fmla="val 5519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name="adj" fmla="val 666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405175" y="2237250"/>
            <a:ext cx="6333600" cy="1126200"/>
          </a:xfrm>
          <a:prstGeom prst="rect">
            <a:avLst/>
          </a:prstGeom>
          <a:noFill/>
          <a:ln>
            <a:noFill/>
          </a:ln>
          <a:effectLst>
            <a:outerShdw blurRad="57150" dist="28575" dir="5400000" algn="bl" rotWithShape="0">
              <a:srgbClr val="20124D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i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i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i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i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i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i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i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i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6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137" name="Google Shape;137;p6"/>
            <p:cNvSpPr/>
            <p:nvPr/>
          </p:nvSpPr>
          <p:spPr>
            <a:xfrm>
              <a:off x="8038877" y="2695186"/>
              <a:ext cx="176880" cy="176880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6819677" y="2243136"/>
              <a:ext cx="176880" cy="176880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904502" y="2518286"/>
              <a:ext cx="176880" cy="176880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324402" y="3080061"/>
              <a:ext cx="176880" cy="176880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72350" y="84605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7014788" y="75460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844000" y="90700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7197675" y="302330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178050" y="223600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6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160" name="Google Shape;160;p6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name="adj" fmla="val 5519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name="adj" fmla="val 666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body" idx="1"/>
          </p:nvPr>
        </p:nvSpPr>
        <p:spPr>
          <a:xfrm>
            <a:off x="1312200" y="1678475"/>
            <a:ext cx="2640600" cy="25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2"/>
          </p:nvPr>
        </p:nvSpPr>
        <p:spPr>
          <a:xfrm>
            <a:off x="4112046" y="1678475"/>
            <a:ext cx="2640600" cy="25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10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262" name="Google Shape;262;p10"/>
            <p:cNvSpPr/>
            <p:nvPr/>
          </p:nvSpPr>
          <p:spPr>
            <a:xfrm>
              <a:off x="8038877" y="2695186"/>
              <a:ext cx="176880" cy="176880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6819677" y="2243136"/>
              <a:ext cx="176880" cy="176880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904502" y="2518286"/>
              <a:ext cx="176880" cy="176880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1324402" y="3080061"/>
              <a:ext cx="176880" cy="176880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872350" y="84605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7014788" y="75460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5844000" y="90700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7197675" y="302330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1178050" y="2236003"/>
              <a:ext cx="91443" cy="91443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285" name="Google Shape;285;p10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name="adj" fmla="val 5519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name="adj" fmla="val 666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10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00267B"/>
            </a:gs>
            <a:gs pos="14000">
              <a:srgbClr val="00267B"/>
            </a:gs>
            <a:gs pos="85000">
              <a:srgbClr val="0EA4C7"/>
            </a:gs>
            <a:gs pos="100000">
              <a:srgbClr val="0EA4C7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4313" y="1102859"/>
            <a:ext cx="5428500" cy="453000"/>
          </a:xfrm>
          <a:prstGeom prst="rect">
            <a:avLst/>
          </a:prstGeom>
          <a:noFill/>
          <a:ln>
            <a:noFill/>
          </a:ln>
          <a:effectLst>
            <a:outerShdw blurRad="57150" dist="28575" dir="5400000" algn="bl" rotWithShape="0">
              <a:srgbClr val="20124D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inzel"/>
              <a:buNone/>
              <a:defRPr sz="1800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inzel"/>
              <a:buNone/>
              <a:defRPr sz="1800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inzel"/>
              <a:buNone/>
              <a:defRPr sz="1800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inzel"/>
              <a:buNone/>
              <a:defRPr sz="1800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inzel"/>
              <a:buNone/>
              <a:defRPr sz="1800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inzel"/>
              <a:buNone/>
              <a:defRPr sz="1800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inzel"/>
              <a:buNone/>
              <a:defRPr sz="1800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inzel"/>
              <a:buNone/>
              <a:defRPr sz="1800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inzel"/>
              <a:buNone/>
              <a:defRPr sz="1800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24388" y="16625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9DC5EC"/>
              </a:buClr>
              <a:buSzPts val="1400"/>
              <a:buFont typeface="Nunito"/>
              <a:buChar char="✦"/>
              <a:def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9DC5EC"/>
              </a:buClr>
              <a:buSzPts val="1400"/>
              <a:buFont typeface="Nunito"/>
              <a:buChar char="✧"/>
              <a:def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9DC5EC"/>
              </a:buClr>
              <a:buSzPts val="1800"/>
              <a:buFont typeface="Nunito"/>
              <a:buChar char="●"/>
              <a:def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○"/>
              <a:def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○"/>
              <a:def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○"/>
              <a:def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○"/>
              <a:def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○"/>
              <a:def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○"/>
              <a:def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900">
                <a:solidFill>
                  <a:srgbClr val="10A9D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buNone/>
              <a:defRPr sz="900">
                <a:solidFill>
                  <a:srgbClr val="10A9D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buNone/>
              <a:defRPr sz="900">
                <a:solidFill>
                  <a:srgbClr val="10A9D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buNone/>
              <a:defRPr sz="900">
                <a:solidFill>
                  <a:srgbClr val="10A9D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buNone/>
              <a:defRPr sz="900">
                <a:solidFill>
                  <a:srgbClr val="10A9D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buNone/>
              <a:defRPr sz="900">
                <a:solidFill>
                  <a:srgbClr val="10A9D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buNone/>
              <a:defRPr sz="900">
                <a:solidFill>
                  <a:srgbClr val="10A9D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buNone/>
              <a:defRPr sz="900">
                <a:solidFill>
                  <a:srgbClr val="10A9D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buNone/>
              <a:defRPr sz="900">
                <a:solidFill>
                  <a:srgbClr val="10A9D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ctrTitle"/>
          </p:nvPr>
        </p:nvSpPr>
        <p:spPr>
          <a:xfrm>
            <a:off x="1405175" y="2237250"/>
            <a:ext cx="6333600" cy="11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dirty="0"/>
              <a:t>DREAMERZZZ</a:t>
            </a:r>
            <a:r>
              <a:rPr lang="nl-NL" dirty="0"/>
              <a:t> </a:t>
            </a:r>
            <a:endParaRPr dirty="0"/>
          </a:p>
        </p:txBody>
      </p:sp>
      <p:sp>
        <p:nvSpPr>
          <p:cNvPr id="3" name="Google Shape;347;p13">
            <a:extLst>
              <a:ext uri="{FF2B5EF4-FFF2-40B4-BE49-F238E27FC236}">
                <a16:creationId xmlns:a16="http://schemas.microsoft.com/office/drawing/2014/main" id="{2DF8BF36-4166-4D19-BBDB-4F768415441C}"/>
              </a:ext>
            </a:extLst>
          </p:cNvPr>
          <p:cNvSpPr txBox="1">
            <a:spLocks/>
          </p:cNvSpPr>
          <p:nvPr/>
        </p:nvSpPr>
        <p:spPr>
          <a:xfrm>
            <a:off x="1405175" y="3004010"/>
            <a:ext cx="6333600" cy="1126200"/>
          </a:xfrm>
          <a:prstGeom prst="rect">
            <a:avLst/>
          </a:prstGeom>
          <a:noFill/>
          <a:ln>
            <a:noFill/>
          </a:ln>
          <a:effectLst>
            <a:outerShdw blurRad="57150" dist="28575" dir="5400000" algn="bl" rotWithShape="0">
              <a:srgbClr val="20124D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 b="1" i="0" u="none" strike="noStrike" cap="non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 b="1" i="0" u="none" strike="noStrike" cap="non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 b="1" i="0" u="none" strike="noStrike" cap="non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 b="1" i="0" u="none" strike="noStrike" cap="non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 b="1" i="0" u="none" strike="noStrike" cap="non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 b="1" i="0" u="none" strike="noStrike" cap="non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 b="1" i="0" u="none" strike="noStrike" cap="non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 b="1" i="0" u="none" strike="noStrike" cap="non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 b="1" i="0" u="none" strike="noStrike" cap="non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r>
              <a:rPr lang="nl-NL" sz="2000" dirty="0"/>
              <a:t>WAARDEPROPOSITIE</a:t>
            </a:r>
            <a:endParaRPr lang="nl-NL" sz="1100" dirty="0"/>
          </a:p>
        </p:txBody>
      </p:sp>
      <p:pic>
        <p:nvPicPr>
          <p:cNvPr id="1026" name="Picture 2" descr="Afbeeldingsresultaat voor crown png">
            <a:extLst>
              <a:ext uri="{FF2B5EF4-FFF2-40B4-BE49-F238E27FC236}">
                <a16:creationId xmlns:a16="http://schemas.microsoft.com/office/drawing/2014/main" id="{3184151F-620B-4BDE-BD9F-680FB9A1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6664">
            <a:off x="1272293" y="1769464"/>
            <a:ext cx="1140890" cy="92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isney-intro">
            <a:hlinkClick r:id="" action="ppaction://media"/>
            <a:extLst>
              <a:ext uri="{FF2B5EF4-FFF2-40B4-BE49-F238E27FC236}">
                <a16:creationId xmlns:a16="http://schemas.microsoft.com/office/drawing/2014/main" id="{9CAE6EC0-3EF6-43DD-87FA-5405DF1214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66" end="2364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51435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"/>
          <p:cNvSpPr txBox="1">
            <a:spLocks noGrp="1"/>
          </p:cNvSpPr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OP BASIS VAN….</a:t>
            </a:r>
            <a:endParaRPr dirty="0"/>
          </a:p>
        </p:txBody>
      </p:sp>
      <p:sp>
        <p:nvSpPr>
          <p:cNvPr id="357" name="Google Shape;357;p14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4CBA16-3D9E-45C4-9C57-ECD212D8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2199" y="1678475"/>
            <a:ext cx="5388639" cy="2545200"/>
          </a:xfrm>
        </p:spPr>
        <p:txBody>
          <a:bodyPr/>
          <a:lstStyle/>
          <a:p>
            <a:r>
              <a:rPr lang="nl-NL" dirty="0"/>
              <a:t>UPP 	(user persona)</a:t>
            </a:r>
          </a:p>
          <a:p>
            <a:r>
              <a:rPr lang="nl-NL" dirty="0"/>
              <a:t>Enquête </a:t>
            </a:r>
          </a:p>
          <a:p>
            <a:r>
              <a:rPr lang="nl-NL" dirty="0"/>
              <a:t>Canvas model 	(woorden) </a:t>
            </a:r>
          </a:p>
          <a:p>
            <a:pPr marL="12700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64CB976-0E50-4FA1-B204-9A4F2A71D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156" y="1102850"/>
            <a:ext cx="2957512" cy="295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Afbeelding 2" descr="Afbeelding met kaart, tekst&#10;&#10;Automatisch gegenereerde beschrijving">
            <a:extLst>
              <a:ext uri="{FF2B5EF4-FFF2-40B4-BE49-F238E27FC236}">
                <a16:creationId xmlns:a16="http://schemas.microsoft.com/office/drawing/2014/main" id="{F4B16E3C-7CCB-4E7A-9E2D-F9AFF6EF7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12" y="276107"/>
            <a:ext cx="7315576" cy="4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2F4F2C5-8704-4B5E-83FC-CFB20ADFD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12" t="2126" r="19326" b="10561"/>
          <a:stretch/>
        </p:blipFill>
        <p:spPr>
          <a:xfrm>
            <a:off x="1705320" y="373622"/>
            <a:ext cx="5670840" cy="45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5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"/>
          <p:cNvSpPr txBox="1">
            <a:spLocks noGrp="1"/>
          </p:cNvSpPr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WOORDEN</a:t>
            </a:r>
            <a:endParaRPr dirty="0"/>
          </a:p>
        </p:txBody>
      </p:sp>
      <p:sp>
        <p:nvSpPr>
          <p:cNvPr id="357" name="Google Shape;357;p14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4CBA16-3D9E-45C4-9C57-ECD212D8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1219" y="1678475"/>
            <a:ext cx="6810721" cy="2545200"/>
          </a:xfrm>
        </p:spPr>
        <p:txBody>
          <a:bodyPr/>
          <a:lstStyle/>
          <a:p>
            <a:pPr algn="ctr"/>
            <a:r>
              <a:rPr lang="nl-NL" dirty="0"/>
              <a:t>Educatief</a:t>
            </a:r>
          </a:p>
          <a:p>
            <a:pPr algn="ctr"/>
            <a:r>
              <a:rPr lang="nl-NL" dirty="0"/>
              <a:t>Vrijetijdsbesteding</a:t>
            </a:r>
          </a:p>
          <a:p>
            <a:pPr algn="ctr"/>
            <a:r>
              <a:rPr lang="nl-NL" dirty="0"/>
              <a:t>Milieubewustheid </a:t>
            </a:r>
          </a:p>
          <a:p>
            <a:pPr algn="ctr"/>
            <a:r>
              <a:rPr lang="nl-NL" dirty="0"/>
              <a:t>Interactief</a:t>
            </a:r>
          </a:p>
          <a:p>
            <a:pPr algn="ctr"/>
            <a:r>
              <a:rPr lang="nl-NL" dirty="0"/>
              <a:t>Vermaak</a:t>
            </a:r>
          </a:p>
          <a:p>
            <a:pPr algn="ctr"/>
            <a:r>
              <a:rPr lang="nl-NL" dirty="0"/>
              <a:t>Verbondenheid </a:t>
            </a:r>
          </a:p>
          <a:p>
            <a:pPr algn="ctr"/>
            <a:r>
              <a:rPr lang="nl-NL" dirty="0"/>
              <a:t>Herinneringen </a:t>
            </a:r>
          </a:p>
          <a:p>
            <a:pPr algn="ctr"/>
            <a:endParaRPr lang="nl-NL" dirty="0"/>
          </a:p>
          <a:p>
            <a:pPr marL="127000" indent="0" algn="ctr">
              <a:buNone/>
            </a:pPr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10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06666"/>
            </a:gs>
            <a:gs pos="14000">
              <a:srgbClr val="E06666"/>
            </a:gs>
            <a:gs pos="67000">
              <a:srgbClr val="FFAA36"/>
            </a:gs>
            <a:gs pos="85000">
              <a:srgbClr val="FFD966"/>
            </a:gs>
            <a:gs pos="100000">
              <a:srgbClr val="FFD966"/>
            </a:gs>
          </a:gsLst>
          <a:lin ang="5400012" scaled="0"/>
        </a:gra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84EFEE5-D317-4CE2-BE01-2450744D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5" y="2539175"/>
            <a:ext cx="2240201" cy="2571750"/>
          </a:xfrm>
          <a:prstGeom prst="rect">
            <a:avLst/>
          </a:prstGeom>
        </p:spPr>
      </p:pic>
      <p:sp>
        <p:nvSpPr>
          <p:cNvPr id="362" name="Google Shape;362;p15"/>
          <p:cNvSpPr txBox="1">
            <a:spLocks noGrp="1"/>
          </p:cNvSpPr>
          <p:nvPr>
            <p:ph type="ctrTitle" idx="4294967295"/>
          </p:nvPr>
        </p:nvSpPr>
        <p:spPr>
          <a:xfrm>
            <a:off x="1171576" y="2078375"/>
            <a:ext cx="6529388" cy="122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H</a:t>
            </a:r>
            <a:r>
              <a:rPr lang="nl-NL" dirty="0">
                <a:solidFill>
                  <a:srgbClr val="FFFFFF"/>
                </a:solidFill>
              </a:rPr>
              <a:t>ET AANBIEDEN VAN </a:t>
            </a:r>
            <a:r>
              <a:rPr lang="nl-NL" dirty="0">
                <a:solidFill>
                  <a:schemeClr val="tx1"/>
                </a:solidFill>
              </a:rPr>
              <a:t>EDUCATIEVE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VRIJETIJDSBESTEDING</a:t>
            </a:r>
            <a:r>
              <a:rPr lang="nl-NL" dirty="0">
                <a:solidFill>
                  <a:srgbClr val="FFFFFF"/>
                </a:solidFill>
              </a:rPr>
              <a:t> EN BEZIG ZIJN MET </a:t>
            </a:r>
            <a:r>
              <a:rPr lang="nl-NL" dirty="0">
                <a:solidFill>
                  <a:schemeClr val="tx1"/>
                </a:solidFill>
              </a:rPr>
              <a:t>MILIEUBEWUSTHEID</a:t>
            </a:r>
            <a:r>
              <a:rPr lang="nl-NL" dirty="0">
                <a:solidFill>
                  <a:srgbClr val="FFFFFF"/>
                </a:solidFill>
              </a:rPr>
              <a:t> OP EEN </a:t>
            </a:r>
            <a:r>
              <a:rPr lang="nl-NL" dirty="0">
                <a:solidFill>
                  <a:schemeClr val="tx1"/>
                </a:solidFill>
              </a:rPr>
              <a:t>INTERACTIEVE </a:t>
            </a:r>
            <a:r>
              <a:rPr lang="nl-NL" dirty="0">
                <a:solidFill>
                  <a:srgbClr val="FFFFFF"/>
                </a:solidFill>
              </a:rPr>
              <a:t>MANIER. WAARBIJ </a:t>
            </a:r>
            <a:r>
              <a:rPr lang="nl-NL" dirty="0">
                <a:solidFill>
                  <a:schemeClr val="tx1"/>
                </a:solidFill>
              </a:rPr>
              <a:t>VERMAAK</a:t>
            </a:r>
            <a:r>
              <a:rPr lang="nl-NL" dirty="0">
                <a:solidFill>
                  <a:srgbClr val="FFFFFF"/>
                </a:solidFill>
              </a:rPr>
              <a:t>, </a:t>
            </a:r>
            <a:r>
              <a:rPr lang="nl-NL" dirty="0">
                <a:solidFill>
                  <a:schemeClr val="tx1"/>
                </a:solidFill>
              </a:rPr>
              <a:t>VERBONDENHEID</a:t>
            </a:r>
            <a:r>
              <a:rPr lang="nl-NL" dirty="0">
                <a:solidFill>
                  <a:srgbClr val="FFFFFF"/>
                </a:solidFill>
              </a:rPr>
              <a:t> EN HET CREËREN VAN MAGISCHE </a:t>
            </a:r>
            <a:r>
              <a:rPr lang="nl-NL" dirty="0">
                <a:solidFill>
                  <a:schemeClr val="tx1"/>
                </a:solidFill>
              </a:rPr>
              <a:t>HERRINERINGEN </a:t>
            </a:r>
            <a:r>
              <a:rPr lang="nl-NL" dirty="0">
                <a:solidFill>
                  <a:srgbClr val="FFFFFF"/>
                </a:solidFill>
              </a:rPr>
              <a:t>CENTRAAL STAAN IN DE BELEVING</a:t>
            </a:r>
            <a:endParaRPr b="0" dirty="0">
              <a:solidFill>
                <a:srgbClr val="FFFFFF"/>
              </a:solidFill>
            </a:endParaRPr>
          </a:p>
        </p:txBody>
      </p:sp>
      <p:sp>
        <p:nvSpPr>
          <p:cNvPr id="365" name="Google Shape;365;p15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985366"/>
      </p:ext>
    </p:extLst>
  </p:cSld>
  <p:clrMapOvr>
    <a:masterClrMapping/>
  </p:clrMapOvr>
</p:sld>
</file>

<file path=ppt/theme/theme1.xml><?xml version="1.0" encoding="utf-8"?>
<a:theme xmlns:a="http://schemas.openxmlformats.org/drawingml/2006/main" name="Christmas 2018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51</Words>
  <Application>Microsoft Office PowerPoint</Application>
  <PresentationFormat>Diavoorstelling (16:9)</PresentationFormat>
  <Paragraphs>23</Paragraphs>
  <Slides>6</Slides>
  <Notes>6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Cinzel</vt:lpstr>
      <vt:lpstr>Nunito</vt:lpstr>
      <vt:lpstr>Arial</vt:lpstr>
      <vt:lpstr>Christmas 2018 special template</vt:lpstr>
      <vt:lpstr>DREAMERZZZ </vt:lpstr>
      <vt:lpstr>OP BASIS VAN….</vt:lpstr>
      <vt:lpstr>PowerPoint-presentatie</vt:lpstr>
      <vt:lpstr>PowerPoint-presentatie</vt:lpstr>
      <vt:lpstr>WOORDEN</vt:lpstr>
      <vt:lpstr>HET AANBIEDEN VAN EDUCATIEVE VRIJETIJDSBESTEDING EN BEZIG ZIJN MET MILIEUBEWUSTHEID OP EEN INTERACTIEVE MANIER. WAARBIJ VERMAAK, VERBONDENHEID EN HET CREËREN VAN MAGISCHE HERRINERINGEN CENTRAAL STAAN IN DE BELEVING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DREAMERZZZ </dc:title>
  <cp:lastModifiedBy>Kaj Termeulen</cp:lastModifiedBy>
  <cp:revision>8</cp:revision>
  <dcterms:modified xsi:type="dcterms:W3CDTF">2019-10-17T11:05:10Z</dcterms:modified>
</cp:coreProperties>
</file>